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 Thin"/>
      <p:regular r:id="rId17"/>
      <p:bold r:id="rId18"/>
      <p:italic r:id="rId19"/>
      <p:boldItalic r:id="rId20"/>
    </p:embeddedFont>
    <p:embeddedFont>
      <p:font typeface="Roboto Medium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PT Sans Narrow"/>
      <p:regular r:id="rId29"/>
      <p:bold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Thin-boldItalic.fntdata"/><Relationship Id="rId22" Type="http://schemas.openxmlformats.org/officeDocument/2006/relationships/font" Target="fonts/RobotoMedium-bold.fntdata"/><Relationship Id="rId21" Type="http://schemas.openxmlformats.org/officeDocument/2006/relationships/font" Target="fonts/RobotoMedium-regular.fntdata"/><Relationship Id="rId24" Type="http://schemas.openxmlformats.org/officeDocument/2006/relationships/font" Target="fonts/RobotoMedium-boldItalic.fntdata"/><Relationship Id="rId23" Type="http://schemas.openxmlformats.org/officeDocument/2006/relationships/font" Target="fonts/Roboto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ansNarrow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regular.fntdata"/><Relationship Id="rId30" Type="http://schemas.openxmlformats.org/officeDocument/2006/relationships/font" Target="fonts/PTSansNarrow-bold.fntdata"/><Relationship Id="rId11" Type="http://schemas.openxmlformats.org/officeDocument/2006/relationships/slide" Target="slides/slide6.xml"/><Relationship Id="rId33" Type="http://schemas.openxmlformats.org/officeDocument/2006/relationships/font" Target="fonts/OpenSans-italic.fntdata"/><Relationship Id="rId10" Type="http://schemas.openxmlformats.org/officeDocument/2006/relationships/slide" Target="slides/slide5.xml"/><Relationship Id="rId32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Thin-regular.fntdata"/><Relationship Id="rId16" Type="http://schemas.openxmlformats.org/officeDocument/2006/relationships/slide" Target="slides/slide11.xml"/><Relationship Id="rId19" Type="http://schemas.openxmlformats.org/officeDocument/2006/relationships/font" Target="fonts/RobotoThin-italic.fntdata"/><Relationship Id="rId18" Type="http://schemas.openxmlformats.org/officeDocument/2006/relationships/font" Target="fonts/RobotoThin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eb28575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eb28575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2184fc556_0_9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2184fc556_0_9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2184fc556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2184fc55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eb285730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eb285730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also used ImageNet &amp; Pascal VOC 2007 in detection and MARS in re-identification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eb2857301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eb2857301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2184fc556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2184fc556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2184fc556_0_9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2184fc556_0_9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detection test set was broken down into 4 subsections in order to better evaluate the performance under different conditions</a:t>
            </a:r>
            <a:br>
              <a:rPr lang="en-GB"/>
            </a:br>
            <a:r>
              <a:rPr lang="en-GB"/>
              <a:t>Many pigs = more than 10 pigs in the image (4% of test set)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Densely packed pigs = 4 or more overlapping bounding boxes (43% of test set)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Overexposed images = where sunlight distorts the image [manually selected] (11% of test set)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Low-light = Average pig brightness in an image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eb2857301_0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eb2857301_0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Top-bottom, left-right: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Low-light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Densely packed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Overexposed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Many pigs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2184fc556_0_9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2184fc556_0_9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2184fc556_0_9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2184fc556_0_9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000" y="1376725"/>
            <a:ext cx="7193400" cy="13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Individual Pig Tracking and </a:t>
            </a:r>
            <a:r>
              <a:rPr lang="en-GB" sz="3500"/>
              <a:t>Behavior</a:t>
            </a:r>
            <a:r>
              <a:rPr lang="en-GB" sz="3500"/>
              <a:t> Monitoring with Deep Learning</a:t>
            </a:r>
            <a:endParaRPr sz="350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340400" y="2778050"/>
            <a:ext cx="8520600" cy="9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Jake Cowton,  Dr. Jaume Bacardit &amp;</a:t>
            </a:r>
            <a:br>
              <a:rPr lang="en-GB" sz="2200"/>
            </a:br>
            <a:r>
              <a:rPr lang="en-GB" sz="2200"/>
              <a:t>Prof. Ilias Kyriazakis</a:t>
            </a:r>
            <a:br>
              <a:rPr lang="en-GB"/>
            </a:br>
            <a:r>
              <a:rPr lang="en-GB" sz="1600"/>
              <a:t>27</a:t>
            </a:r>
            <a:r>
              <a:rPr lang="en-GB" sz="1600"/>
              <a:t>/08/19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/>
          </a:p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46550"/>
            <a:ext cx="8520600" cy="24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Moving away from pen-level to pig-level treatment and care</a:t>
            </a:r>
            <a:br>
              <a:rPr lang="en-GB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are able to detect pigs in very challenging scenarios</a:t>
            </a:r>
            <a:br>
              <a:rPr lang="en-GB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Tracking of pigs is enabled through trajectory &amp; visual-based metrics</a:t>
            </a:r>
            <a:br>
              <a:rPr lang="en-GB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can use tracks to extract accurate behavioural metrics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type="ctrTitle"/>
          </p:nvPr>
        </p:nvSpPr>
        <p:spPr>
          <a:xfrm>
            <a:off x="1004000" y="1376725"/>
            <a:ext cx="7193400" cy="13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Individual Pig Tracking and Behaviour Monitoring with Deep Learning</a:t>
            </a:r>
            <a:endParaRPr sz="3500"/>
          </a:p>
        </p:txBody>
      </p:sp>
      <p:sp>
        <p:nvSpPr>
          <p:cNvPr id="186" name="Google Shape;186;p23"/>
          <p:cNvSpPr txBox="1"/>
          <p:nvPr>
            <p:ph idx="1" type="subTitle"/>
          </p:nvPr>
        </p:nvSpPr>
        <p:spPr>
          <a:xfrm>
            <a:off x="340400" y="2778050"/>
            <a:ext cx="8520600" cy="9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Jake Cowton,  Dr. Jaume Bacardit &amp;</a:t>
            </a:r>
            <a:br>
              <a:rPr lang="en-GB" sz="2200"/>
            </a:br>
            <a:r>
              <a:rPr lang="en-GB" sz="2200"/>
              <a:t>Prof. Ilias Kyriazakis</a:t>
            </a:r>
            <a:br>
              <a:rPr lang="en-GB"/>
            </a:br>
            <a:r>
              <a:rPr lang="en-GB" sz="1600"/>
              <a:t>27/08/19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Transition away from pen-level treatment to individual-level</a:t>
            </a:r>
            <a:br>
              <a:rPr lang="en-GB" sz="2200"/>
            </a:b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Developed a system to localise &amp; track individual pigs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GB" sz="1800"/>
              <a:t>Without marking or tagging the pigs</a:t>
            </a:r>
            <a:br>
              <a:rPr lang="en-GB" sz="2200"/>
            </a:b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Extract behavioural metrics from individual pig tracks</a:t>
            </a:r>
            <a:br>
              <a:rPr lang="en-GB" sz="2200"/>
            </a:b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Use for individual-level assessment &amp; treatment</a:t>
            </a:r>
            <a:endParaRPr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Datasets</a:t>
            </a:r>
            <a:endParaRPr/>
          </a:p>
        </p:txBody>
      </p:sp>
      <p:grpSp>
        <p:nvGrpSpPr>
          <p:cNvPr id="79" name="Google Shape;79;p15"/>
          <p:cNvGrpSpPr/>
          <p:nvPr/>
        </p:nvGrpSpPr>
        <p:grpSpPr>
          <a:xfrm>
            <a:off x="779363" y="1152425"/>
            <a:ext cx="2486829" cy="3711155"/>
            <a:chOff x="1118224" y="283725"/>
            <a:chExt cx="2090826" cy="4076400"/>
          </a:xfrm>
        </p:grpSpPr>
        <p:sp>
          <p:nvSpPr>
            <p:cNvPr id="80" name="Google Shape;80;p15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1286355" y="302729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Bounding boxes of pigs in images</a:t>
              </a:r>
              <a:endParaRPr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1234785" y="402828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1D7E74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Pig Detection</a:t>
              </a:r>
              <a:endParaRPr sz="2600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84" name="Google Shape;84;p15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1127083" y="3501568"/>
              <a:ext cx="2030400" cy="7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1,646 images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9,014 annotations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6" name="Google Shape;86;p15"/>
          <p:cNvGrpSpPr/>
          <p:nvPr/>
        </p:nvGrpSpPr>
        <p:grpSpPr>
          <a:xfrm>
            <a:off x="3328581" y="1152425"/>
            <a:ext cx="2486829" cy="3711155"/>
            <a:chOff x="1118224" y="283725"/>
            <a:chExt cx="2090826" cy="4076400"/>
          </a:xfrm>
        </p:grpSpPr>
        <p:sp>
          <p:nvSpPr>
            <p:cNvPr id="87" name="Google Shape;87;p15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256140" y="302729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Location of individual pigs across a video</a:t>
              </a:r>
              <a:endParaRPr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1148444" y="3558168"/>
              <a:ext cx="2030400" cy="7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25 pig tracks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7.8 minute video @ 4 FPS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1,874 frames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2" name="Google Shape;92;p15"/>
          <p:cNvGrpSpPr/>
          <p:nvPr/>
        </p:nvGrpSpPr>
        <p:grpSpPr>
          <a:xfrm>
            <a:off x="5877800" y="1152425"/>
            <a:ext cx="2486829" cy="3711155"/>
            <a:chOff x="1118224" y="283725"/>
            <a:chExt cx="2090826" cy="4076400"/>
          </a:xfrm>
        </p:grpSpPr>
        <p:sp>
          <p:nvSpPr>
            <p:cNvPr id="93" name="Google Shape;93;p15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1148428" y="3583105"/>
              <a:ext cx="2030400" cy="7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25 pig identities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5,653 total images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Resized to 128 x 256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7" name="Google Shape;97;p15"/>
          <p:cNvSpPr/>
          <p:nvPr/>
        </p:nvSpPr>
        <p:spPr>
          <a:xfrm>
            <a:off x="3442501" y="1229556"/>
            <a:ext cx="21588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rPr>
              <a:t>Pig Tracking</a:t>
            </a:r>
            <a:endParaRPr sz="2600">
              <a:solidFill>
                <a:srgbClr val="1D7E74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98" name="Google Shape;98;p15"/>
          <p:cNvSpPr/>
          <p:nvPr/>
        </p:nvSpPr>
        <p:spPr>
          <a:xfrm>
            <a:off x="6001364" y="1229556"/>
            <a:ext cx="21588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rPr>
              <a:t>Pig Re-ID</a:t>
            </a:r>
            <a:endParaRPr sz="2600">
              <a:solidFill>
                <a:srgbClr val="1D7E74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6041800" y="3650218"/>
            <a:ext cx="21588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Sets of images of the same pig</a:t>
            </a:r>
            <a:endParaRPr sz="1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b="44223" l="25743" r="48432" t="9691"/>
          <a:stretch/>
        </p:blipFill>
        <p:spPr>
          <a:xfrm>
            <a:off x="1156074" y="1758400"/>
            <a:ext cx="1647850" cy="16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7225" y="1790538"/>
            <a:ext cx="2390525" cy="1615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1138" y="1720956"/>
            <a:ext cx="1820125" cy="1701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</a:t>
            </a:r>
            <a:endParaRPr/>
          </a:p>
        </p:txBody>
      </p:sp>
      <p:grpSp>
        <p:nvGrpSpPr>
          <p:cNvPr id="108" name="Google Shape;108;p16"/>
          <p:cNvGrpSpPr/>
          <p:nvPr/>
        </p:nvGrpSpPr>
        <p:grpSpPr>
          <a:xfrm>
            <a:off x="5720970" y="1342550"/>
            <a:ext cx="2311949" cy="2458151"/>
            <a:chOff x="3071457" y="2013875"/>
            <a:chExt cx="1944612" cy="1569600"/>
          </a:xfrm>
        </p:grpSpPr>
        <p:sp>
          <p:nvSpPr>
            <p:cNvPr id="109" name="Google Shape;109;p16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0B77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6"/>
            <p:cNvSpPr txBox="1"/>
            <p:nvPr/>
          </p:nvSpPr>
          <p:spPr>
            <a:xfrm>
              <a:off x="3154869" y="2111175"/>
              <a:ext cx="1861200" cy="59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Behavioural Metric Extraction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" name="Google Shape;111;p16"/>
            <p:cNvSpPr txBox="1"/>
            <p:nvPr/>
          </p:nvSpPr>
          <p:spPr>
            <a:xfrm>
              <a:off x="3231672" y="2436909"/>
              <a:ext cx="1707600" cy="99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Using the tracks from Deep SORT we extracted metrics about each pig’s activity: distance travelled, average speed, time spent idle</a:t>
              </a: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Uses metrics extracted from the Pig Tracking dataset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2" name="Google Shape;112;p16"/>
          <p:cNvGrpSpPr/>
          <p:nvPr/>
        </p:nvGrpSpPr>
        <p:grpSpPr>
          <a:xfrm>
            <a:off x="3411873" y="1342550"/>
            <a:ext cx="2311935" cy="2458417"/>
            <a:chOff x="1126863" y="2013875"/>
            <a:chExt cx="1944600" cy="1569770"/>
          </a:xfrm>
        </p:grpSpPr>
        <p:sp>
          <p:nvSpPr>
            <p:cNvPr id="113" name="Google Shape;113;p16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6"/>
            <p:cNvSpPr txBox="1"/>
            <p:nvPr/>
          </p:nvSpPr>
          <p:spPr>
            <a:xfrm>
              <a:off x="1376802" y="212613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Deep SORT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" name="Google Shape;115;p16"/>
            <p:cNvSpPr txBox="1"/>
            <p:nvPr/>
          </p:nvSpPr>
          <p:spPr>
            <a:xfrm>
              <a:off x="1309319" y="2437645"/>
              <a:ext cx="1591800" cy="114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Uses the trajectory and visual appearance of detected objects to track each of them between frames</a:t>
              </a: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Uses the Pig Tracking &amp; Re-ID datasets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" name="Google Shape;116;p16"/>
          <p:cNvGrpSpPr/>
          <p:nvPr/>
        </p:nvGrpSpPr>
        <p:grpSpPr>
          <a:xfrm>
            <a:off x="1111071" y="1342550"/>
            <a:ext cx="2311935" cy="2458151"/>
            <a:chOff x="3071457" y="2013875"/>
            <a:chExt cx="1944600" cy="1569600"/>
          </a:xfrm>
        </p:grpSpPr>
        <p:sp>
          <p:nvSpPr>
            <p:cNvPr id="117" name="Google Shape;117;p16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619B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6"/>
            <p:cNvSpPr txBox="1"/>
            <p:nvPr/>
          </p:nvSpPr>
          <p:spPr>
            <a:xfrm>
              <a:off x="3259402" y="2126135"/>
              <a:ext cx="1451700" cy="459900"/>
            </a:xfrm>
            <a:prstGeom prst="rect">
              <a:avLst/>
            </a:prstGeom>
            <a:solidFill>
              <a:srgbClr val="619B48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Faster R-CNN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" name="Google Shape;119;p16"/>
            <p:cNvSpPr txBox="1"/>
            <p:nvPr/>
          </p:nvSpPr>
          <p:spPr>
            <a:xfrm>
              <a:off x="3071473" y="2425194"/>
              <a:ext cx="1814700" cy="1114200"/>
            </a:xfrm>
            <a:prstGeom prst="rect">
              <a:avLst/>
            </a:prstGeom>
            <a:solidFill>
              <a:srgbClr val="619B48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 object detection method for localising and classifying objects within in an image</a:t>
              </a: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Uses the Pig Detection dataset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" name="Google Shape;120;p16"/>
          <p:cNvGrpSpPr/>
          <p:nvPr/>
        </p:nvGrpSpPr>
        <p:grpSpPr>
          <a:xfrm>
            <a:off x="3268723" y="2379395"/>
            <a:ext cx="309570" cy="306372"/>
            <a:chOff x="3157188" y="909150"/>
            <a:chExt cx="470400" cy="470400"/>
          </a:xfrm>
        </p:grpSpPr>
        <p:sp>
          <p:nvSpPr>
            <p:cNvPr id="121" name="Google Shape;121;p16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" name="Google Shape;123;p16"/>
          <p:cNvGrpSpPr/>
          <p:nvPr/>
        </p:nvGrpSpPr>
        <p:grpSpPr>
          <a:xfrm>
            <a:off x="5586798" y="2379395"/>
            <a:ext cx="309570" cy="306372"/>
            <a:chOff x="3157188" y="909150"/>
            <a:chExt cx="470400" cy="470400"/>
          </a:xfrm>
        </p:grpSpPr>
        <p:sp>
          <p:nvSpPr>
            <p:cNvPr id="124" name="Google Shape;124;p16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Full Workflow</a:t>
            </a:r>
            <a:endParaRPr/>
          </a:p>
        </p:txBody>
      </p:sp>
      <p:grpSp>
        <p:nvGrpSpPr>
          <p:cNvPr id="131" name="Google Shape;131;p17"/>
          <p:cNvGrpSpPr/>
          <p:nvPr/>
        </p:nvGrpSpPr>
        <p:grpSpPr>
          <a:xfrm>
            <a:off x="-125" y="2023614"/>
            <a:ext cx="2214600" cy="3217636"/>
            <a:chOff x="0" y="1189989"/>
            <a:chExt cx="2214600" cy="3217636"/>
          </a:xfrm>
        </p:grpSpPr>
        <p:sp>
          <p:nvSpPr>
            <p:cNvPr id="132" name="Google Shape;132;p17"/>
            <p:cNvSpPr/>
            <p:nvPr/>
          </p:nvSpPr>
          <p:spPr>
            <a:xfrm>
              <a:off x="0" y="1189989"/>
              <a:ext cx="2214600" cy="669000"/>
            </a:xfrm>
            <a:prstGeom prst="homePlate">
              <a:avLst>
                <a:gd fmla="val 50000" name="adj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Label Training</a:t>
              </a:r>
              <a:b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3" name="Google Shape;133;p17"/>
            <p:cNvSpPr txBox="1"/>
            <p:nvPr/>
          </p:nvSpPr>
          <p:spPr>
            <a:xfrm>
              <a:off x="2950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•</a:t>
              </a: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D</a:t>
              </a: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raw regions of interest around each pig</a:t>
              </a:r>
              <a:br>
                <a:rPr lang="en-GB" sz="1100"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GB" sz="1100"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• Assign an ID to each pig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4" name="Google Shape;134;p17"/>
          <p:cNvGrpSpPr/>
          <p:nvPr/>
        </p:nvGrpSpPr>
        <p:grpSpPr>
          <a:xfrm>
            <a:off x="1838200" y="2023400"/>
            <a:ext cx="2064000" cy="3217850"/>
            <a:chOff x="1838325" y="1189775"/>
            <a:chExt cx="2064000" cy="3217850"/>
          </a:xfrm>
        </p:grpSpPr>
        <p:sp>
          <p:nvSpPr>
            <p:cNvPr id="135" name="Google Shape;135;p17"/>
            <p:cNvSpPr/>
            <p:nvPr/>
          </p:nvSpPr>
          <p:spPr>
            <a:xfrm>
              <a:off x="18383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Faster R-CNN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" name="Google Shape;136;p17"/>
            <p:cNvSpPr txBox="1"/>
            <p:nvPr/>
          </p:nvSpPr>
          <p:spPr>
            <a:xfrm>
              <a:off x="20172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• Faster R-CNN pretrained on ImageNet, then trained on Pascal VOC 2007 datasets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100">
                  <a:latin typeface="Roboto"/>
                  <a:ea typeface="Roboto"/>
                  <a:cs typeface="Roboto"/>
                  <a:sym typeface="Roboto"/>
                </a:rPr>
                <a:t>•</a:t>
              </a: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 Faster R-CNN trained on pig detection dataset using transfer learning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7" name="Google Shape;137;p17"/>
          <p:cNvGrpSpPr/>
          <p:nvPr/>
        </p:nvGrpSpPr>
        <p:grpSpPr>
          <a:xfrm>
            <a:off x="3516625" y="2023400"/>
            <a:ext cx="2064000" cy="3217850"/>
            <a:chOff x="3516750" y="1189775"/>
            <a:chExt cx="2064000" cy="3217850"/>
          </a:xfrm>
        </p:grpSpPr>
        <p:sp>
          <p:nvSpPr>
            <p:cNvPr id="138" name="Google Shape;138;p17"/>
            <p:cNvSpPr/>
            <p:nvPr/>
          </p:nvSpPr>
          <p:spPr>
            <a:xfrm>
              <a:off x="35167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Deep SORT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" name="Google Shape;139;p17"/>
            <p:cNvSpPr txBox="1"/>
            <p:nvPr/>
          </p:nvSpPr>
          <p:spPr>
            <a:xfrm>
              <a:off x="3739450" y="2057125"/>
              <a:ext cx="16821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• Deep SORT trained to re-identify humans using visual appearance (MARS dataset)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• Deep SORT trained to re-identify pigs based on visual appearance using Pig Re-ID dataset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0" name="Google Shape;140;p17"/>
          <p:cNvGrpSpPr/>
          <p:nvPr/>
        </p:nvGrpSpPr>
        <p:grpSpPr>
          <a:xfrm>
            <a:off x="6790325" y="2023400"/>
            <a:ext cx="2353800" cy="3217850"/>
            <a:chOff x="6790450" y="1189775"/>
            <a:chExt cx="2353800" cy="3217850"/>
          </a:xfrm>
        </p:grpSpPr>
        <p:sp>
          <p:nvSpPr>
            <p:cNvPr id="141" name="Google Shape;141;p17"/>
            <p:cNvSpPr/>
            <p:nvPr/>
          </p:nvSpPr>
          <p:spPr>
            <a:xfrm>
              <a:off x="6790450" y="1189775"/>
              <a:ext cx="2353800" cy="669000"/>
            </a:xfrm>
            <a:prstGeom prst="chevron">
              <a:avLst>
                <a:gd fmla="val 50000" name="adj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Extract Behaviours from tracks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2" name="Google Shape;142;p17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• Individual behaviour metrics are extracted from the tracks</a:t>
              </a:r>
              <a:br>
                <a:rPr lang="en-GB" sz="1100">
                  <a:latin typeface="Roboto"/>
                  <a:ea typeface="Roboto"/>
                  <a:cs typeface="Roboto"/>
                  <a:sym typeface="Roboto"/>
                </a:rPr>
              </a:b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• These are evaluated against the ground truth tracks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3" name="Google Shape;143;p17"/>
          <p:cNvGrpSpPr/>
          <p:nvPr/>
        </p:nvGrpSpPr>
        <p:grpSpPr>
          <a:xfrm>
            <a:off x="5195225" y="2023400"/>
            <a:ext cx="2064000" cy="3217850"/>
            <a:chOff x="5195350" y="1189775"/>
            <a:chExt cx="2064000" cy="3217850"/>
          </a:xfrm>
        </p:grpSpPr>
        <p:sp>
          <p:nvSpPr>
            <p:cNvPr id="144" name="Google Shape;144;p17"/>
            <p:cNvSpPr/>
            <p:nvPr/>
          </p:nvSpPr>
          <p:spPr>
            <a:xfrm>
              <a:off x="51953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Apply to Test Dataset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5" name="Google Shape;145;p17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>
                  <a:latin typeface="Roboto"/>
                  <a:ea typeface="Roboto"/>
                  <a:cs typeface="Roboto"/>
                  <a:sym typeface="Roboto"/>
                </a:rPr>
                <a:t>• Faster R-CNN &amp; Deep SORT are applied to the Pig Tracking dataset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/>
          <p:nvPr/>
        </p:nvSpPr>
        <p:spPr>
          <a:xfrm>
            <a:off x="618450" y="1152425"/>
            <a:ext cx="2520300" cy="34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Overall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	0.901 mAP</a:t>
            </a:r>
            <a:b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Many pigs</a:t>
            </a:r>
            <a:br>
              <a:rPr b="1"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&gt;10  pigs in image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0.905 mAP</a:t>
            </a:r>
            <a:b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Densely packed</a:t>
            </a:r>
            <a:br>
              <a:rPr b="1"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4 or more overlapping pigs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0.906 mAP</a:t>
            </a:r>
            <a:b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Overexposed</a:t>
            </a:r>
            <a:br>
              <a:rPr b="1"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Bright sunlight distorts the image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(manually selected)</a:t>
            </a:r>
            <a:endParaRPr i="1"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0.906 mAP</a:t>
            </a:r>
            <a:b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Low-light</a:t>
            </a:r>
            <a:br>
              <a:rPr b="1"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Average pig brightness &lt; 100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0.850 mAP</a:t>
            </a:r>
            <a:b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- Detection</a:t>
            </a:r>
            <a:endParaRPr/>
          </a:p>
        </p:txBody>
      </p:sp>
      <p:grpSp>
        <p:nvGrpSpPr>
          <p:cNvPr id="152" name="Google Shape;152;p18"/>
          <p:cNvGrpSpPr/>
          <p:nvPr/>
        </p:nvGrpSpPr>
        <p:grpSpPr>
          <a:xfrm>
            <a:off x="3542825" y="1495200"/>
            <a:ext cx="5601175" cy="2786350"/>
            <a:chOff x="3507250" y="1281725"/>
            <a:chExt cx="5601175" cy="2786350"/>
          </a:xfrm>
        </p:grpSpPr>
        <p:pic>
          <p:nvPicPr>
            <p:cNvPr id="153" name="Google Shape;153;p18"/>
            <p:cNvPicPr preferRelativeResize="0"/>
            <p:nvPr/>
          </p:nvPicPr>
          <p:blipFill rotWithShape="1">
            <a:blip r:embed="rId3">
              <a:alphaModFix/>
            </a:blip>
            <a:srcRect b="0" l="0" r="50607" t="50082"/>
            <a:stretch/>
          </p:blipFill>
          <p:spPr>
            <a:xfrm>
              <a:off x="4929305" y="2674900"/>
              <a:ext cx="2757060" cy="1393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" name="Google Shape;154;p18"/>
            <p:cNvPicPr preferRelativeResize="0"/>
            <p:nvPr/>
          </p:nvPicPr>
          <p:blipFill rotWithShape="1">
            <a:blip r:embed="rId4">
              <a:alphaModFix/>
            </a:blip>
            <a:srcRect b="50253" l="0" r="0" t="0"/>
            <a:stretch/>
          </p:blipFill>
          <p:spPr>
            <a:xfrm>
              <a:off x="3507250" y="1281725"/>
              <a:ext cx="5601175" cy="13931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- Detection</a:t>
            </a:r>
            <a:endParaRPr/>
          </a:p>
        </p:txBody>
      </p:sp>
      <p:pic>
        <p:nvPicPr>
          <p:cNvPr id="160" name="Google Shape;16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263" y="1076025"/>
            <a:ext cx="6947477" cy="390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- Tracking</a:t>
            </a:r>
            <a:endParaRPr/>
          </a:p>
        </p:txBody>
      </p:sp>
      <p:sp>
        <p:nvSpPr>
          <p:cNvPr id="166" name="Google Shape;166;p20"/>
          <p:cNvSpPr txBox="1"/>
          <p:nvPr>
            <p:ph idx="1" type="body"/>
          </p:nvPr>
        </p:nvSpPr>
        <p:spPr>
          <a:xfrm>
            <a:off x="311700" y="1820410"/>
            <a:ext cx="3999900" cy="21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MOTA 0.95</a:t>
            </a:r>
            <a:endParaRPr sz="17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i="1" lang="en-GB" sz="1400"/>
              <a:t>How well we track multiple pigs</a:t>
            </a:r>
            <a:br>
              <a:rPr lang="en-GB" sz="1600"/>
            </a:br>
            <a:br>
              <a:rPr lang="en-GB" sz="1600"/>
            </a:br>
            <a:endParaRPr sz="16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IDF1 0.73</a:t>
            </a:r>
            <a:endParaRPr sz="17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i="1" lang="en-GB" sz="1400"/>
              <a:t>How well we retain IDs of individual pigs</a:t>
            </a:r>
            <a:endParaRPr/>
          </a:p>
        </p:txBody>
      </p:sp>
      <p:pic>
        <p:nvPicPr>
          <p:cNvPr id="167" name="Google Shape;16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7102" y="1344512"/>
            <a:ext cx="4691924" cy="314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- Behaviour Extraction</a:t>
            </a:r>
            <a:endParaRPr/>
          </a:p>
        </p:txBody>
      </p:sp>
      <p:sp>
        <p:nvSpPr>
          <p:cNvPr id="173" name="Google Shape;173;p21"/>
          <p:cNvSpPr txBox="1"/>
          <p:nvPr>
            <p:ph idx="1" type="body"/>
          </p:nvPr>
        </p:nvSpPr>
        <p:spPr>
          <a:xfrm>
            <a:off x="311700" y="1696950"/>
            <a:ext cx="2927100" cy="23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</a:pPr>
            <a:r>
              <a:rPr lang="en-GB" sz="1600"/>
              <a:t>Total Distance Travelled</a:t>
            </a:r>
            <a:br>
              <a:rPr lang="en-GB" sz="1600"/>
            </a:br>
            <a:r>
              <a:rPr b="1" lang="en-GB" sz="1600"/>
              <a:t>0.015 MSE</a:t>
            </a:r>
            <a:br>
              <a:rPr lang="en-GB" sz="1600"/>
            </a:br>
            <a:endParaRPr sz="1600"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Time Spent Idle</a:t>
            </a:r>
            <a:br>
              <a:rPr lang="en-GB" sz="1600"/>
            </a:br>
            <a:r>
              <a:rPr b="1" lang="en-GB" sz="1600"/>
              <a:t>0.008 MSE</a:t>
            </a:r>
            <a:br>
              <a:rPr lang="en-GB" sz="1600"/>
            </a:br>
            <a:endParaRPr sz="1600"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Average Speed</a:t>
            </a:r>
            <a:br>
              <a:rPr lang="en-GB" sz="1600"/>
            </a:br>
            <a:r>
              <a:rPr b="1" lang="en-GB" sz="1600"/>
              <a:t>0.008 MSE</a:t>
            </a:r>
            <a:endParaRPr b="1" sz="1600"/>
          </a:p>
        </p:txBody>
      </p:sp>
      <p:pic>
        <p:nvPicPr>
          <p:cNvPr id="174" name="Google Shape;17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8800" y="1443288"/>
            <a:ext cx="5712050" cy="285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